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6" autoAdjust="0"/>
    <p:restoredTop sz="94660"/>
  </p:normalViewPr>
  <p:slideViewPr>
    <p:cSldViewPr snapToGrid="0">
      <p:cViewPr varScale="1">
        <p:scale>
          <a:sx n="94" d="100"/>
          <a:sy n="94" d="100"/>
        </p:scale>
        <p:origin x="16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BA08-D95D-8726-9CA3-04149A9D50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8D6B96-DB1E-B975-1A8B-1BB8816AC8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7554F6-360E-27C2-B061-8E25EAA55EB3}"/>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5" name="Footer Placeholder 4">
            <a:extLst>
              <a:ext uri="{FF2B5EF4-FFF2-40B4-BE49-F238E27FC236}">
                <a16:creationId xmlns:a16="http://schemas.microsoft.com/office/drawing/2014/main" id="{011F4CD5-B542-0293-7E01-BE9E45B159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9C74A0-7CB5-42A4-81E3-79C72BE7C007}"/>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2452493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64BA9-C9D7-FC7B-67EA-4CA9DECFEA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5FC69A-313B-22AF-8746-A604F44757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0732BA-C16C-0873-1F8C-D93506D26A25}"/>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5" name="Footer Placeholder 4">
            <a:extLst>
              <a:ext uri="{FF2B5EF4-FFF2-40B4-BE49-F238E27FC236}">
                <a16:creationId xmlns:a16="http://schemas.microsoft.com/office/drawing/2014/main" id="{1AB0658D-D91D-9AC7-DEF2-6AE728BA9A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3E8FEF-CE30-AC6E-6C35-45B17691DB0F}"/>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161421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751B-42A2-A64C-3A15-FD9A8B5E09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C19C8E-CE39-16F2-490F-F54285DCFE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9EBE5B-05DA-4273-B72A-CAEBD9B93CE9}"/>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5" name="Footer Placeholder 4">
            <a:extLst>
              <a:ext uri="{FF2B5EF4-FFF2-40B4-BE49-F238E27FC236}">
                <a16:creationId xmlns:a16="http://schemas.microsoft.com/office/drawing/2014/main" id="{06E30C43-DC2E-7FC8-91CF-C4128E4537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44AEFD-A199-CA19-2741-08CFCE41BB41}"/>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739268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F54A7-54ED-7CDC-D192-56B3EF4F34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A9F9E2-A45E-C1FF-8884-379EE0BF88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7651C2-1842-1A31-8933-50377BB2BC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C4193A-B133-D975-7E33-37EBDF7DB7E8}"/>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6" name="Footer Placeholder 5">
            <a:extLst>
              <a:ext uri="{FF2B5EF4-FFF2-40B4-BE49-F238E27FC236}">
                <a16:creationId xmlns:a16="http://schemas.microsoft.com/office/drawing/2014/main" id="{B597B895-29D8-FBB6-599C-12DB64E0C3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8F3761-CD52-CBE7-B260-142FB830214D}"/>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1258712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6874F-CF79-636F-538D-6F662A9A8F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D555A2-E497-3820-AD30-6F32947BD9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20A102-E421-EE2C-E1C9-0F0ADD5D1F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9B0A1B-3E9F-F775-069D-64970A5244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E1D53E-CB71-9C96-D665-FA10A717B1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C14000-5251-D9C7-DF64-96BBE76218E2}"/>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8" name="Footer Placeholder 7">
            <a:extLst>
              <a:ext uri="{FF2B5EF4-FFF2-40B4-BE49-F238E27FC236}">
                <a16:creationId xmlns:a16="http://schemas.microsoft.com/office/drawing/2014/main" id="{44F30BD5-A4FF-8387-D9DF-D38E360DA5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E4A217-8C68-96D8-6529-A47C5B3B89CD}"/>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1140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59944-7F67-1410-BEB8-9BDDBD316B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6D6571-A7F6-2AE5-42C4-5C37A96A7A95}"/>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4" name="Footer Placeholder 3">
            <a:extLst>
              <a:ext uri="{FF2B5EF4-FFF2-40B4-BE49-F238E27FC236}">
                <a16:creationId xmlns:a16="http://schemas.microsoft.com/office/drawing/2014/main" id="{F5C50A6D-80B7-C4F7-6973-58B70D7AB1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962D2F-5E6D-03E6-CC93-A0CC68456156}"/>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1360000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675239-E4CC-6EBB-F94F-7C6051966AA5}"/>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3" name="Footer Placeholder 2">
            <a:extLst>
              <a:ext uri="{FF2B5EF4-FFF2-40B4-BE49-F238E27FC236}">
                <a16:creationId xmlns:a16="http://schemas.microsoft.com/office/drawing/2014/main" id="{1F6423FB-FDF9-4409-C78A-941A2D0AE8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C0457B-4BE0-17C1-1C89-66113361CF91}"/>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2814268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C763C-CA50-44B9-7BF9-63BC834340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E36B76-1713-840F-5252-95047433F8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B23E27-FC36-E581-CE7C-D7E0BB9161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5E71DA-1DFD-64DD-EA7B-D024C51813E1}"/>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6" name="Footer Placeholder 5">
            <a:extLst>
              <a:ext uri="{FF2B5EF4-FFF2-40B4-BE49-F238E27FC236}">
                <a16:creationId xmlns:a16="http://schemas.microsoft.com/office/drawing/2014/main" id="{35000BB7-66B1-0F74-48DE-CD61E47D5E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2393FF-3574-4B46-4A6A-E637FF7DC522}"/>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2250014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5C18A-538B-6573-9BC8-0D2411570D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152B8E-77E9-65C8-B46F-32699D4385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984637-72E4-8259-AB3E-28F473B3F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5D3142-AEFA-1A03-81BB-70D8ACD7B6F3}"/>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6" name="Footer Placeholder 5">
            <a:extLst>
              <a:ext uri="{FF2B5EF4-FFF2-40B4-BE49-F238E27FC236}">
                <a16:creationId xmlns:a16="http://schemas.microsoft.com/office/drawing/2014/main" id="{CF1F5A0B-B142-69C9-87BB-CBA85472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7B389A-E243-7E03-EE19-36F49E572AB4}"/>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151981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AED33-75C0-429C-6642-0F04DC0AF4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870756-C70E-E362-7F73-E676D95624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90E59-7D61-0825-D464-D0340C442523}"/>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5" name="Footer Placeholder 4">
            <a:extLst>
              <a:ext uri="{FF2B5EF4-FFF2-40B4-BE49-F238E27FC236}">
                <a16:creationId xmlns:a16="http://schemas.microsoft.com/office/drawing/2014/main" id="{378719F5-09E5-7447-1F07-0DA0EAEC20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1FEABC-1A54-722F-8C28-AF008BA2C42E}"/>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20679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05554B-4FD3-1204-436C-58FCDF2EB1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AEA6A6-99EB-AE6F-C62D-C3F83069C5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CB4BC4-E461-0115-7541-579765248217}"/>
              </a:ext>
            </a:extLst>
          </p:cNvPr>
          <p:cNvSpPr>
            <a:spLocks noGrp="1"/>
          </p:cNvSpPr>
          <p:nvPr>
            <p:ph type="dt" sz="half" idx="10"/>
          </p:nvPr>
        </p:nvSpPr>
        <p:spPr/>
        <p:txBody>
          <a:bodyPr/>
          <a:lstStyle/>
          <a:p>
            <a:fld id="{7FC6DB4E-DC76-4DE3-AE6A-7353A4384318}" type="datetimeFigureOut">
              <a:rPr lang="en-US" smtClean="0"/>
              <a:t>3/12/2025</a:t>
            </a:fld>
            <a:endParaRPr lang="en-US"/>
          </a:p>
        </p:txBody>
      </p:sp>
      <p:sp>
        <p:nvSpPr>
          <p:cNvPr id="5" name="Footer Placeholder 4">
            <a:extLst>
              <a:ext uri="{FF2B5EF4-FFF2-40B4-BE49-F238E27FC236}">
                <a16:creationId xmlns:a16="http://schemas.microsoft.com/office/drawing/2014/main" id="{18A81B21-67E3-9D81-CF0C-0CB6D5DE12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2A1D58-7AED-901C-6039-266CFEE07E28}"/>
              </a:ext>
            </a:extLst>
          </p:cNvPr>
          <p:cNvSpPr>
            <a:spLocks noGrp="1"/>
          </p:cNvSpPr>
          <p:nvPr>
            <p:ph type="sldNum" sz="quarter" idx="12"/>
          </p:nvPr>
        </p:nvSpPr>
        <p:spPr/>
        <p:txBody>
          <a:bodyPr/>
          <a:lstStyle/>
          <a:p>
            <a:fld id="{7EC3AF82-37FC-4CDB-888C-C5BADF40FE1B}" type="slidenum">
              <a:rPr lang="en-US" smtClean="0"/>
              <a:t>‹#›</a:t>
            </a:fld>
            <a:endParaRPr lang="en-US"/>
          </a:p>
        </p:txBody>
      </p:sp>
    </p:spTree>
    <p:extLst>
      <p:ext uri="{BB962C8B-B14F-4D97-AF65-F5344CB8AC3E}">
        <p14:creationId xmlns:p14="http://schemas.microsoft.com/office/powerpoint/2010/main" val="2885138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7CC2F6-A126-B945-5891-229EA02E5D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742D7B-8023-2B80-45B9-5AEF15F8A7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735D04-03FC-CEB1-8626-34C57003CC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C6DB4E-DC76-4DE3-AE6A-7353A4384318}" type="datetimeFigureOut">
              <a:rPr lang="en-US" smtClean="0"/>
              <a:t>3/12/2025</a:t>
            </a:fld>
            <a:endParaRPr lang="en-US"/>
          </a:p>
        </p:txBody>
      </p:sp>
      <p:sp>
        <p:nvSpPr>
          <p:cNvPr id="5" name="Footer Placeholder 4">
            <a:extLst>
              <a:ext uri="{FF2B5EF4-FFF2-40B4-BE49-F238E27FC236}">
                <a16:creationId xmlns:a16="http://schemas.microsoft.com/office/drawing/2014/main" id="{7C2267FD-0348-F2A8-243C-C57511A795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AA9BB8-C2E2-2B09-1716-CF14A1E7EE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C3AF82-37FC-4CDB-888C-C5BADF40FE1B}" type="slidenum">
              <a:rPr lang="en-US" smtClean="0"/>
              <a:t>‹#›</a:t>
            </a:fld>
            <a:endParaRPr lang="en-US"/>
          </a:p>
        </p:txBody>
      </p:sp>
    </p:spTree>
    <p:extLst>
      <p:ext uri="{BB962C8B-B14F-4D97-AF65-F5344CB8AC3E}">
        <p14:creationId xmlns:p14="http://schemas.microsoft.com/office/powerpoint/2010/main" val="14798546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EB074-A565-2BC7-F450-11B8074D07C6}"/>
              </a:ext>
            </a:extLst>
          </p:cNvPr>
          <p:cNvSpPr>
            <a:spLocks noGrp="1"/>
          </p:cNvSpPr>
          <p:nvPr>
            <p:ph type="ctrTitle"/>
          </p:nvPr>
        </p:nvSpPr>
        <p:spPr>
          <a:xfrm>
            <a:off x="-131976" y="-1461154"/>
            <a:ext cx="12144866" cy="2387600"/>
          </a:xfrm>
        </p:spPr>
        <p:txBody>
          <a:bodyPr>
            <a:normAutofit/>
          </a:bodyPr>
          <a:lstStyle/>
          <a:p>
            <a:r>
              <a:rPr lang="en-US" sz="4800" dirty="0"/>
              <a:t>Thermal Expansion of a Bar Case Study</a:t>
            </a:r>
          </a:p>
        </p:txBody>
      </p:sp>
      <p:sp>
        <p:nvSpPr>
          <p:cNvPr id="3" name="Subtitle 2">
            <a:extLst>
              <a:ext uri="{FF2B5EF4-FFF2-40B4-BE49-F238E27FC236}">
                <a16:creationId xmlns:a16="http://schemas.microsoft.com/office/drawing/2014/main" id="{8AC8CD66-C7D0-5412-FFC2-340964BEB8FD}"/>
              </a:ext>
            </a:extLst>
          </p:cNvPr>
          <p:cNvSpPr>
            <a:spLocks noGrp="1"/>
          </p:cNvSpPr>
          <p:nvPr>
            <p:ph type="subTitle" idx="1"/>
          </p:nvPr>
        </p:nvSpPr>
        <p:spPr>
          <a:xfrm>
            <a:off x="1128074" y="4450450"/>
            <a:ext cx="9144000" cy="1655762"/>
          </a:xfrm>
        </p:spPr>
        <p:txBody>
          <a:bodyPr/>
          <a:lstStyle/>
          <a:p>
            <a:r>
              <a:rPr lang="en-US" dirty="0"/>
              <a:t>By: Scott Lee</a:t>
            </a:r>
          </a:p>
          <a:p>
            <a:r>
              <a:rPr lang="en-US" dirty="0"/>
              <a:t>Date: 03/11/25</a:t>
            </a:r>
          </a:p>
        </p:txBody>
      </p:sp>
      <p:pic>
        <p:nvPicPr>
          <p:cNvPr id="5" name="Picture 4">
            <a:extLst>
              <a:ext uri="{FF2B5EF4-FFF2-40B4-BE49-F238E27FC236}">
                <a16:creationId xmlns:a16="http://schemas.microsoft.com/office/drawing/2014/main" id="{22DD522D-09B1-1D13-B9A0-D012991D4829}"/>
              </a:ext>
            </a:extLst>
          </p:cNvPr>
          <p:cNvPicPr>
            <a:picLocks noChangeAspect="1"/>
          </p:cNvPicPr>
          <p:nvPr/>
        </p:nvPicPr>
        <p:blipFill>
          <a:blip r:embed="rId2"/>
          <a:stretch>
            <a:fillRect/>
          </a:stretch>
        </p:blipFill>
        <p:spPr>
          <a:xfrm>
            <a:off x="2736987" y="1113101"/>
            <a:ext cx="6180770" cy="2916867"/>
          </a:xfrm>
          <a:prstGeom prst="rect">
            <a:avLst/>
          </a:prstGeom>
        </p:spPr>
      </p:pic>
    </p:spTree>
    <p:extLst>
      <p:ext uri="{BB962C8B-B14F-4D97-AF65-F5344CB8AC3E}">
        <p14:creationId xmlns:p14="http://schemas.microsoft.com/office/powerpoint/2010/main" val="484937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F6781-3848-52A9-FDC2-E41FCCA6FDBF}"/>
              </a:ext>
            </a:extLst>
          </p:cNvPr>
          <p:cNvSpPr>
            <a:spLocks noGrp="1"/>
          </p:cNvSpPr>
          <p:nvPr>
            <p:ph type="title"/>
          </p:nvPr>
        </p:nvSpPr>
        <p:spPr>
          <a:xfrm>
            <a:off x="131190" y="-266471"/>
            <a:ext cx="10515600" cy="1325563"/>
          </a:xfrm>
        </p:spPr>
        <p:txBody>
          <a:bodyPr/>
          <a:lstStyle/>
          <a:p>
            <a:r>
              <a:rPr lang="en-US" b="1" dirty="0"/>
              <a:t>Introduction</a:t>
            </a:r>
          </a:p>
        </p:txBody>
      </p:sp>
      <p:sp>
        <p:nvSpPr>
          <p:cNvPr id="3" name="Content Placeholder 2">
            <a:extLst>
              <a:ext uri="{FF2B5EF4-FFF2-40B4-BE49-F238E27FC236}">
                <a16:creationId xmlns:a16="http://schemas.microsoft.com/office/drawing/2014/main" id="{3E4CD886-3B14-3A2E-3825-1063F61CEA43}"/>
              </a:ext>
            </a:extLst>
          </p:cNvPr>
          <p:cNvSpPr>
            <a:spLocks noGrp="1"/>
          </p:cNvSpPr>
          <p:nvPr>
            <p:ph idx="1"/>
          </p:nvPr>
        </p:nvSpPr>
        <p:spPr>
          <a:xfrm>
            <a:off x="131190" y="798103"/>
            <a:ext cx="11708876" cy="5734672"/>
          </a:xfrm>
        </p:spPr>
        <p:txBody>
          <a:bodyPr/>
          <a:lstStyle/>
          <a:p>
            <a:r>
              <a:rPr lang="en-US" dirty="0"/>
              <a:t>The main intent of this example is to:</a:t>
            </a:r>
          </a:p>
          <a:p>
            <a:pPr marL="0" indent="0">
              <a:buNone/>
            </a:pPr>
            <a:r>
              <a:rPr lang="en-US" dirty="0"/>
              <a:t>	1) Perform a case study of a bar with Fixed-Fixed Boundary conditions 	     under thermal loading</a:t>
            </a:r>
          </a:p>
          <a:p>
            <a:pPr marL="0" indent="0">
              <a:buNone/>
            </a:pPr>
            <a:r>
              <a:rPr lang="en-US" dirty="0"/>
              <a:t>	2) Apply Some Compliant CBUSHES at the end of the bar to study the 		    change in bar forces under thermal loading</a:t>
            </a:r>
          </a:p>
        </p:txBody>
      </p:sp>
    </p:spTree>
    <p:extLst>
      <p:ext uri="{BB962C8B-B14F-4D97-AF65-F5344CB8AC3E}">
        <p14:creationId xmlns:p14="http://schemas.microsoft.com/office/powerpoint/2010/main" val="3419586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A21D3-EC2B-D134-80DA-7E5CCB19A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4921C7-D8AA-04F0-03E5-64862ECFAE3F}"/>
              </a:ext>
            </a:extLst>
          </p:cNvPr>
          <p:cNvSpPr>
            <a:spLocks noGrp="1"/>
          </p:cNvSpPr>
          <p:nvPr>
            <p:ph type="title"/>
          </p:nvPr>
        </p:nvSpPr>
        <p:spPr>
          <a:xfrm>
            <a:off x="212102" y="0"/>
            <a:ext cx="10515600" cy="1325563"/>
          </a:xfrm>
        </p:spPr>
        <p:txBody>
          <a:bodyPr>
            <a:normAutofit/>
          </a:bodyPr>
          <a:lstStyle/>
          <a:p>
            <a:r>
              <a:rPr lang="en-US" sz="3600" b="1" dirty="0"/>
              <a:t>Equations to Determine Internal Force within the Bar (Fixed-Fixed BC)</a:t>
            </a:r>
          </a:p>
        </p:txBody>
      </p:sp>
      <p:sp>
        <p:nvSpPr>
          <p:cNvPr id="7" name="TextBox 6">
            <a:extLst>
              <a:ext uri="{FF2B5EF4-FFF2-40B4-BE49-F238E27FC236}">
                <a16:creationId xmlns:a16="http://schemas.microsoft.com/office/drawing/2014/main" id="{AC1FD4A8-52B9-F09D-3AD5-39490D087F31}"/>
              </a:ext>
            </a:extLst>
          </p:cNvPr>
          <p:cNvSpPr txBox="1"/>
          <p:nvPr/>
        </p:nvSpPr>
        <p:spPr>
          <a:xfrm>
            <a:off x="357433" y="1616638"/>
            <a:ext cx="6094428" cy="1477328"/>
          </a:xfrm>
          <a:prstGeom prst="rect">
            <a:avLst/>
          </a:prstGeom>
          <a:noFill/>
        </p:spPr>
        <p:txBody>
          <a:bodyPr wrap="square">
            <a:spAutoFit/>
          </a:bodyPr>
          <a:lstStyle/>
          <a:p>
            <a:pPr>
              <a:buNone/>
            </a:pPr>
            <a:r>
              <a:rPr lang="el-GR" b="1" dirty="0">
                <a:effectLst/>
              </a:rPr>
              <a:t>σ = </a:t>
            </a:r>
            <a:r>
              <a:rPr lang="en-US" b="1" dirty="0">
                <a:effectLst/>
              </a:rPr>
              <a:t>E × </a:t>
            </a:r>
            <a:r>
              <a:rPr lang="el-GR" b="1" dirty="0">
                <a:effectLst/>
              </a:rPr>
              <a:t>ε</a:t>
            </a:r>
            <a:endParaRPr lang="el-GR" dirty="0">
              <a:effectLst/>
            </a:endParaRPr>
          </a:p>
          <a:p>
            <a:pPr>
              <a:buNone/>
            </a:pPr>
            <a:r>
              <a:rPr lang="en-US" dirty="0">
                <a:effectLst/>
              </a:rPr>
              <a:t>Where:</a:t>
            </a:r>
          </a:p>
          <a:p>
            <a:pPr>
              <a:buFont typeface="Arial" panose="020B0604020202020204" pitchFamily="34" charset="0"/>
              <a:buChar char="•"/>
            </a:pPr>
            <a:r>
              <a:rPr lang="el-GR" b="1" dirty="0"/>
              <a:t>σ</a:t>
            </a:r>
            <a:r>
              <a:rPr lang="el-GR" dirty="0"/>
              <a:t> = </a:t>
            </a:r>
            <a:r>
              <a:rPr lang="en-US" dirty="0"/>
              <a:t>Stress</a:t>
            </a:r>
          </a:p>
          <a:p>
            <a:pPr>
              <a:buFont typeface="Arial" panose="020B0604020202020204" pitchFamily="34" charset="0"/>
              <a:buChar char="•"/>
            </a:pPr>
            <a:r>
              <a:rPr lang="en-US" b="1" dirty="0"/>
              <a:t>E</a:t>
            </a:r>
            <a:r>
              <a:rPr lang="en-US" dirty="0"/>
              <a:t> = Young's Modulus (Elastic Modulus)</a:t>
            </a:r>
          </a:p>
          <a:p>
            <a:pPr>
              <a:buFont typeface="Arial" panose="020B0604020202020204" pitchFamily="34" charset="0"/>
              <a:buChar char="•"/>
            </a:pPr>
            <a:r>
              <a:rPr lang="el-GR" b="1" dirty="0"/>
              <a:t>ε</a:t>
            </a:r>
            <a:r>
              <a:rPr lang="el-GR" dirty="0"/>
              <a:t> = </a:t>
            </a:r>
            <a:r>
              <a:rPr lang="en-US" dirty="0"/>
              <a:t>Strain</a:t>
            </a:r>
          </a:p>
        </p:txBody>
      </p:sp>
      <p:sp>
        <p:nvSpPr>
          <p:cNvPr id="9" name="TextBox 8">
            <a:extLst>
              <a:ext uri="{FF2B5EF4-FFF2-40B4-BE49-F238E27FC236}">
                <a16:creationId xmlns:a16="http://schemas.microsoft.com/office/drawing/2014/main" id="{2FBC3BF1-FD0C-7F1B-9630-4E6E1A2897E4}"/>
              </a:ext>
            </a:extLst>
          </p:cNvPr>
          <p:cNvSpPr txBox="1"/>
          <p:nvPr/>
        </p:nvSpPr>
        <p:spPr>
          <a:xfrm>
            <a:off x="357433" y="3710787"/>
            <a:ext cx="1254551" cy="369332"/>
          </a:xfrm>
          <a:prstGeom prst="rect">
            <a:avLst/>
          </a:prstGeom>
          <a:noFill/>
        </p:spPr>
        <p:txBody>
          <a:bodyPr wrap="square">
            <a:spAutoFit/>
          </a:bodyPr>
          <a:lstStyle/>
          <a:p>
            <a:r>
              <a:rPr lang="en-US" dirty="0"/>
              <a:t>P/A = E × </a:t>
            </a:r>
            <a:r>
              <a:rPr lang="el-GR" dirty="0"/>
              <a:t>ε</a:t>
            </a:r>
          </a:p>
        </p:txBody>
      </p:sp>
      <p:sp>
        <p:nvSpPr>
          <p:cNvPr id="11" name="TextBox 10">
            <a:extLst>
              <a:ext uri="{FF2B5EF4-FFF2-40B4-BE49-F238E27FC236}">
                <a16:creationId xmlns:a16="http://schemas.microsoft.com/office/drawing/2014/main" id="{184EC4A4-DEB5-30B7-D692-E3BCEE4E9D95}"/>
              </a:ext>
            </a:extLst>
          </p:cNvPr>
          <p:cNvSpPr txBox="1"/>
          <p:nvPr/>
        </p:nvSpPr>
        <p:spPr>
          <a:xfrm>
            <a:off x="357433" y="5097221"/>
            <a:ext cx="6094428" cy="1477328"/>
          </a:xfrm>
          <a:prstGeom prst="rect">
            <a:avLst/>
          </a:prstGeom>
          <a:noFill/>
        </p:spPr>
        <p:txBody>
          <a:bodyPr wrap="square">
            <a:spAutoFit/>
          </a:bodyPr>
          <a:lstStyle/>
          <a:p>
            <a:pPr>
              <a:buNone/>
            </a:pPr>
            <a:r>
              <a:rPr lang="en-US" b="1" dirty="0">
                <a:effectLst/>
              </a:rPr>
              <a:t>ε = α × ΔT</a:t>
            </a:r>
            <a:endParaRPr lang="en-US" dirty="0">
              <a:effectLst/>
            </a:endParaRPr>
          </a:p>
          <a:p>
            <a:pPr>
              <a:buNone/>
            </a:pPr>
            <a:r>
              <a:rPr lang="en-US" dirty="0">
                <a:effectLst/>
              </a:rPr>
              <a:t>Where:</a:t>
            </a:r>
          </a:p>
          <a:p>
            <a:pPr>
              <a:buFont typeface="Arial" panose="020B0604020202020204" pitchFamily="34" charset="0"/>
              <a:buChar char="•"/>
            </a:pPr>
            <a:r>
              <a:rPr lang="en-US" b="1" dirty="0"/>
              <a:t>ε</a:t>
            </a:r>
            <a:r>
              <a:rPr lang="en-US" dirty="0"/>
              <a:t> = Strain (change in length per unit length, ΔL / L₀)</a:t>
            </a:r>
          </a:p>
          <a:p>
            <a:pPr>
              <a:buFont typeface="Arial" panose="020B0604020202020204" pitchFamily="34" charset="0"/>
              <a:buChar char="•"/>
            </a:pPr>
            <a:r>
              <a:rPr lang="en-US" b="1" dirty="0"/>
              <a:t>α</a:t>
            </a:r>
            <a:r>
              <a:rPr lang="en-US" dirty="0"/>
              <a:t> = Coefficient of linear thermal expansion</a:t>
            </a:r>
          </a:p>
          <a:p>
            <a:pPr>
              <a:buFont typeface="Arial" panose="020B0604020202020204" pitchFamily="34" charset="0"/>
              <a:buChar char="•"/>
            </a:pPr>
            <a:r>
              <a:rPr lang="en-US" b="1" dirty="0"/>
              <a:t>ΔT</a:t>
            </a:r>
            <a:r>
              <a:rPr lang="en-US" dirty="0"/>
              <a:t> = Change in temperature (</a:t>
            </a:r>
            <a:r>
              <a:rPr lang="en-US" dirty="0" err="1"/>
              <a:t>T_final</a:t>
            </a:r>
            <a:r>
              <a:rPr lang="en-US" dirty="0"/>
              <a:t> - </a:t>
            </a:r>
            <a:r>
              <a:rPr lang="en-US" dirty="0" err="1"/>
              <a:t>T_initial</a:t>
            </a:r>
            <a:r>
              <a:rPr lang="en-US" dirty="0"/>
              <a:t>)</a:t>
            </a:r>
          </a:p>
        </p:txBody>
      </p:sp>
      <p:sp>
        <p:nvSpPr>
          <p:cNvPr id="14" name="Rectangle 13">
            <a:extLst>
              <a:ext uri="{FF2B5EF4-FFF2-40B4-BE49-F238E27FC236}">
                <a16:creationId xmlns:a16="http://schemas.microsoft.com/office/drawing/2014/main" id="{3A79376A-9370-81B6-27EB-244AE227F7BA}"/>
              </a:ext>
            </a:extLst>
          </p:cNvPr>
          <p:cNvSpPr/>
          <p:nvPr/>
        </p:nvSpPr>
        <p:spPr>
          <a:xfrm>
            <a:off x="235670" y="1616638"/>
            <a:ext cx="4015819" cy="147732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2767EAE-3D31-A9A9-0FEA-34A2B59E6F41}"/>
              </a:ext>
            </a:extLst>
          </p:cNvPr>
          <p:cNvSpPr/>
          <p:nvPr/>
        </p:nvSpPr>
        <p:spPr>
          <a:xfrm>
            <a:off x="357434" y="3710785"/>
            <a:ext cx="1339392" cy="369333"/>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FA01FAFD-1FB9-B121-000F-2474D161483E}"/>
              </a:ext>
            </a:extLst>
          </p:cNvPr>
          <p:cNvCxnSpPr/>
          <p:nvPr/>
        </p:nvCxnSpPr>
        <p:spPr>
          <a:xfrm>
            <a:off x="1385740" y="3093966"/>
            <a:ext cx="0" cy="5259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CC43AF3-B4BB-A585-BA5E-57E027DBE0B6}"/>
              </a:ext>
            </a:extLst>
          </p:cNvPr>
          <p:cNvSpPr/>
          <p:nvPr/>
        </p:nvSpPr>
        <p:spPr>
          <a:xfrm>
            <a:off x="235670" y="5097220"/>
            <a:ext cx="5344998" cy="147732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C58E13DB-1A9B-C19A-338A-25DD09AE6369}"/>
              </a:ext>
            </a:extLst>
          </p:cNvPr>
          <p:cNvCxnSpPr>
            <a:cxnSpLocks/>
          </p:cNvCxnSpPr>
          <p:nvPr/>
        </p:nvCxnSpPr>
        <p:spPr>
          <a:xfrm flipV="1">
            <a:off x="509047" y="4171010"/>
            <a:ext cx="876693" cy="10325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5813AA7-9316-DD61-AB51-D45445305080}"/>
              </a:ext>
            </a:extLst>
          </p:cNvPr>
          <p:cNvCxnSpPr>
            <a:cxnSpLocks/>
          </p:cNvCxnSpPr>
          <p:nvPr/>
        </p:nvCxnSpPr>
        <p:spPr>
          <a:xfrm>
            <a:off x="1783237" y="3899321"/>
            <a:ext cx="151614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43E8EFC-6BE2-1500-3275-DB2BB2A9156D}"/>
              </a:ext>
            </a:extLst>
          </p:cNvPr>
          <p:cNvSpPr txBox="1"/>
          <p:nvPr/>
        </p:nvSpPr>
        <p:spPr>
          <a:xfrm>
            <a:off x="3556262" y="3655912"/>
            <a:ext cx="6094428" cy="369332"/>
          </a:xfrm>
          <a:prstGeom prst="rect">
            <a:avLst/>
          </a:prstGeom>
          <a:noFill/>
        </p:spPr>
        <p:txBody>
          <a:bodyPr wrap="square">
            <a:spAutoFit/>
          </a:bodyPr>
          <a:lstStyle/>
          <a:p>
            <a:r>
              <a:rPr lang="en-US" dirty="0"/>
              <a:t>P = E x A × </a:t>
            </a:r>
            <a:r>
              <a:rPr lang="en-US" b="1" dirty="0">
                <a:effectLst/>
              </a:rPr>
              <a:t>α × ΔT</a:t>
            </a:r>
            <a:endParaRPr lang="el-GR" dirty="0"/>
          </a:p>
        </p:txBody>
      </p:sp>
      <p:sp>
        <p:nvSpPr>
          <p:cNvPr id="26" name="Rectangle 25">
            <a:extLst>
              <a:ext uri="{FF2B5EF4-FFF2-40B4-BE49-F238E27FC236}">
                <a16:creationId xmlns:a16="http://schemas.microsoft.com/office/drawing/2014/main" id="{8B22AF3F-7325-0842-7FB1-75B00FAA3CA8}"/>
              </a:ext>
            </a:extLst>
          </p:cNvPr>
          <p:cNvSpPr/>
          <p:nvPr/>
        </p:nvSpPr>
        <p:spPr>
          <a:xfrm>
            <a:off x="3454138" y="3615112"/>
            <a:ext cx="2126530" cy="52592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9A8A255-E1DA-5A0F-9CA7-1354F6F151F2}"/>
              </a:ext>
            </a:extLst>
          </p:cNvPr>
          <p:cNvSpPr txBox="1"/>
          <p:nvPr/>
        </p:nvSpPr>
        <p:spPr>
          <a:xfrm>
            <a:off x="5320644" y="1500842"/>
            <a:ext cx="3733014" cy="1477328"/>
          </a:xfrm>
          <a:prstGeom prst="rect">
            <a:avLst/>
          </a:prstGeom>
          <a:noFill/>
        </p:spPr>
        <p:txBody>
          <a:bodyPr wrap="square" rtlCol="0">
            <a:spAutoFit/>
          </a:bodyPr>
          <a:lstStyle/>
          <a:p>
            <a:r>
              <a:rPr lang="en-US" dirty="0"/>
              <a:t>Inputs</a:t>
            </a:r>
          </a:p>
          <a:p>
            <a:pPr marL="285750" indent="-285750">
              <a:buFont typeface="Arial" panose="020B0604020202020204" pitchFamily="34" charset="0"/>
              <a:buChar char="•"/>
            </a:pPr>
            <a:r>
              <a:rPr lang="en-US" dirty="0"/>
              <a:t>E = 29.0e6</a:t>
            </a:r>
          </a:p>
          <a:p>
            <a:pPr marL="285750" indent="-285750">
              <a:buFont typeface="Arial" panose="020B0604020202020204" pitchFamily="34" charset="0"/>
              <a:buChar char="•"/>
            </a:pPr>
            <a:r>
              <a:rPr lang="en-US" dirty="0"/>
              <a:t>A = 0.5 in^2</a:t>
            </a:r>
          </a:p>
          <a:p>
            <a:pPr marL="285750" indent="-285750">
              <a:buFont typeface="Arial" panose="020B0604020202020204" pitchFamily="34" charset="0"/>
              <a:buChar char="•"/>
            </a:pPr>
            <a:r>
              <a:rPr lang="en-US" b="1" dirty="0">
                <a:effectLst/>
              </a:rPr>
              <a:t>α = 6.6e-6</a:t>
            </a:r>
          </a:p>
          <a:p>
            <a:pPr marL="285750" indent="-285750">
              <a:buFont typeface="Arial" panose="020B0604020202020204" pitchFamily="34" charset="0"/>
              <a:buChar char="•"/>
            </a:pPr>
            <a:r>
              <a:rPr lang="en-US" b="1" dirty="0">
                <a:effectLst/>
              </a:rPr>
              <a:t>ΔT = 100 F</a:t>
            </a:r>
            <a:endParaRPr lang="en-US" dirty="0"/>
          </a:p>
        </p:txBody>
      </p:sp>
      <p:cxnSp>
        <p:nvCxnSpPr>
          <p:cNvPr id="30" name="Straight Arrow Connector 29">
            <a:extLst>
              <a:ext uri="{FF2B5EF4-FFF2-40B4-BE49-F238E27FC236}">
                <a16:creationId xmlns:a16="http://schemas.microsoft.com/office/drawing/2014/main" id="{2C1C8918-9F03-5173-98C7-108F45CDBD39}"/>
              </a:ext>
            </a:extLst>
          </p:cNvPr>
          <p:cNvCxnSpPr>
            <a:cxnSpLocks/>
          </p:cNvCxnSpPr>
          <p:nvPr/>
        </p:nvCxnSpPr>
        <p:spPr>
          <a:xfrm flipH="1">
            <a:off x="5052767" y="2978170"/>
            <a:ext cx="527901" cy="5259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19965AD-6370-7147-4BF4-C415643BF785}"/>
              </a:ext>
            </a:extLst>
          </p:cNvPr>
          <p:cNvSpPr txBox="1"/>
          <p:nvPr/>
        </p:nvSpPr>
        <p:spPr>
          <a:xfrm>
            <a:off x="6304177" y="3677857"/>
            <a:ext cx="6094428" cy="369332"/>
          </a:xfrm>
          <a:prstGeom prst="rect">
            <a:avLst/>
          </a:prstGeom>
          <a:noFill/>
        </p:spPr>
        <p:txBody>
          <a:bodyPr wrap="square">
            <a:spAutoFit/>
          </a:bodyPr>
          <a:lstStyle/>
          <a:p>
            <a:r>
              <a:rPr lang="en-US" dirty="0"/>
              <a:t>P = 29.0e6 x 0.5 x 6.6e-6 x 100 = -9570 LBS (in compression)</a:t>
            </a:r>
            <a:endParaRPr lang="el-GR" dirty="0"/>
          </a:p>
        </p:txBody>
      </p:sp>
      <p:sp>
        <p:nvSpPr>
          <p:cNvPr id="34" name="Rectangle 33">
            <a:extLst>
              <a:ext uri="{FF2B5EF4-FFF2-40B4-BE49-F238E27FC236}">
                <a16:creationId xmlns:a16="http://schemas.microsoft.com/office/drawing/2014/main" id="{884A2AE6-63BB-41BE-A471-8B4FF5C03F2A}"/>
              </a:ext>
            </a:extLst>
          </p:cNvPr>
          <p:cNvSpPr/>
          <p:nvPr/>
        </p:nvSpPr>
        <p:spPr>
          <a:xfrm>
            <a:off x="9379671" y="3577614"/>
            <a:ext cx="2630074" cy="52592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AD02D6C5-0ED0-DD71-70B2-F34B6521C456}"/>
              </a:ext>
            </a:extLst>
          </p:cNvPr>
          <p:cNvCxnSpPr>
            <a:cxnSpLocks/>
          </p:cNvCxnSpPr>
          <p:nvPr/>
        </p:nvCxnSpPr>
        <p:spPr>
          <a:xfrm>
            <a:off x="10806260" y="2903456"/>
            <a:ext cx="0" cy="6006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98952F4-419C-A488-DF02-55E690BD7A01}"/>
              </a:ext>
            </a:extLst>
          </p:cNvPr>
          <p:cNvCxnSpPr>
            <a:cxnSpLocks/>
          </p:cNvCxnSpPr>
          <p:nvPr/>
        </p:nvCxnSpPr>
        <p:spPr>
          <a:xfrm flipV="1">
            <a:off x="10727702" y="4171010"/>
            <a:ext cx="0" cy="73639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D6C003B-851A-B5F2-C5D5-1BD7F4A30FC1}"/>
              </a:ext>
            </a:extLst>
          </p:cNvPr>
          <p:cNvSpPr txBox="1"/>
          <p:nvPr/>
        </p:nvSpPr>
        <p:spPr>
          <a:xfrm>
            <a:off x="5854045" y="4733161"/>
            <a:ext cx="5975810" cy="2062103"/>
          </a:xfrm>
          <a:prstGeom prst="rect">
            <a:avLst/>
          </a:prstGeom>
          <a:noFill/>
        </p:spPr>
        <p:txBody>
          <a:bodyPr wrap="square" rtlCol="0">
            <a:spAutoFit/>
          </a:bodyPr>
          <a:lstStyle/>
          <a:p>
            <a:r>
              <a:rPr lang="en-US" sz="1600" dirty="0"/>
              <a:t>Notes:</a:t>
            </a:r>
          </a:p>
          <a:p>
            <a:pPr marL="285750" indent="-285750">
              <a:buFont typeface="Arial" panose="020B0604020202020204" pitchFamily="34" charset="0"/>
              <a:buChar char="•"/>
            </a:pPr>
            <a:r>
              <a:rPr lang="en-US" sz="1600" dirty="0"/>
              <a:t>Internal force is in a state of compression whenever there is a Hot Thermal Load</a:t>
            </a:r>
          </a:p>
          <a:p>
            <a:pPr marL="742950" lvl="1" indent="-285750">
              <a:buFont typeface="Arial" panose="020B0604020202020204" pitchFamily="34" charset="0"/>
              <a:buChar char="•"/>
            </a:pPr>
            <a:r>
              <a:rPr lang="en-US" sz="1600" dirty="0"/>
              <a:t>This makes sense, as the bar wants to “expand” due to a Hot Thermal load, but due to the Fixed-Fixed BC, it is prevented from expanding, therefore an internal compressive force will be developed within the bar member</a:t>
            </a:r>
          </a:p>
          <a:p>
            <a:pPr marL="285750" indent="-285750">
              <a:buFont typeface="Arial" panose="020B0604020202020204" pitchFamily="34" charset="0"/>
              <a:buChar char="•"/>
            </a:pPr>
            <a:r>
              <a:rPr lang="en-US" sz="1600" dirty="0"/>
              <a:t>The internal axial force is </a:t>
            </a:r>
            <a:r>
              <a:rPr lang="en-US" sz="1600" b="1" dirty="0"/>
              <a:t>not</a:t>
            </a:r>
            <a:r>
              <a:rPr lang="en-US" sz="1600" dirty="0"/>
              <a:t> a function of the length of the bar</a:t>
            </a:r>
          </a:p>
        </p:txBody>
      </p:sp>
    </p:spTree>
    <p:extLst>
      <p:ext uri="{BB962C8B-B14F-4D97-AF65-F5344CB8AC3E}">
        <p14:creationId xmlns:p14="http://schemas.microsoft.com/office/powerpoint/2010/main" val="893409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6EF60-089E-0A9D-DB19-986DB586687A}"/>
              </a:ext>
            </a:extLst>
          </p:cNvPr>
          <p:cNvSpPr>
            <a:spLocks noGrp="1"/>
          </p:cNvSpPr>
          <p:nvPr>
            <p:ph type="title"/>
          </p:nvPr>
        </p:nvSpPr>
        <p:spPr>
          <a:xfrm>
            <a:off x="277368" y="-134747"/>
            <a:ext cx="10515600" cy="1325563"/>
          </a:xfrm>
        </p:spPr>
        <p:txBody>
          <a:bodyPr/>
          <a:lstStyle/>
          <a:p>
            <a:r>
              <a:rPr lang="en-US" b="1" dirty="0"/>
              <a:t>Illustration</a:t>
            </a:r>
          </a:p>
        </p:txBody>
      </p:sp>
      <p:pic>
        <p:nvPicPr>
          <p:cNvPr id="5" name="Content Placeholder 4">
            <a:extLst>
              <a:ext uri="{FF2B5EF4-FFF2-40B4-BE49-F238E27FC236}">
                <a16:creationId xmlns:a16="http://schemas.microsoft.com/office/drawing/2014/main" id="{DA5C6FD1-FFFC-218C-138D-DC6BF7722E8D}"/>
              </a:ext>
            </a:extLst>
          </p:cNvPr>
          <p:cNvPicPr>
            <a:picLocks noGrp="1" noChangeAspect="1"/>
          </p:cNvPicPr>
          <p:nvPr>
            <p:ph idx="1"/>
          </p:nvPr>
        </p:nvPicPr>
        <p:blipFill>
          <a:blip r:embed="rId2"/>
          <a:stretch>
            <a:fillRect/>
          </a:stretch>
        </p:blipFill>
        <p:spPr>
          <a:xfrm>
            <a:off x="2288349" y="1406842"/>
            <a:ext cx="6160707" cy="2973520"/>
          </a:xfrm>
        </p:spPr>
      </p:pic>
      <p:sp>
        <p:nvSpPr>
          <p:cNvPr id="6" name="TextBox 5">
            <a:extLst>
              <a:ext uri="{FF2B5EF4-FFF2-40B4-BE49-F238E27FC236}">
                <a16:creationId xmlns:a16="http://schemas.microsoft.com/office/drawing/2014/main" id="{B7DCC8C1-C7BA-1CA4-556D-6FA55E24E42A}"/>
              </a:ext>
            </a:extLst>
          </p:cNvPr>
          <p:cNvSpPr txBox="1"/>
          <p:nvPr/>
        </p:nvSpPr>
        <p:spPr>
          <a:xfrm>
            <a:off x="3726688" y="867650"/>
            <a:ext cx="5210048" cy="646331"/>
          </a:xfrm>
          <a:prstGeom prst="rect">
            <a:avLst/>
          </a:prstGeom>
          <a:noFill/>
        </p:spPr>
        <p:txBody>
          <a:bodyPr wrap="square" rtlCol="0">
            <a:spAutoFit/>
          </a:bodyPr>
          <a:lstStyle/>
          <a:p>
            <a:pPr marL="285750" indent="-285750">
              <a:buFont typeface="Arial" panose="020B0604020202020204" pitchFamily="34" charset="0"/>
              <a:buChar char="•"/>
            </a:pPr>
            <a:r>
              <a:rPr lang="en-US" dirty="0"/>
              <a:t>Fixed at Both Ends</a:t>
            </a:r>
          </a:p>
          <a:p>
            <a:pPr marL="285750" indent="-285750">
              <a:buFont typeface="Arial" panose="020B0604020202020204" pitchFamily="34" charset="0"/>
              <a:buChar char="•"/>
            </a:pPr>
            <a:r>
              <a:rPr lang="en-US" dirty="0"/>
              <a:t>Apply a Hot Thermal Loading</a:t>
            </a:r>
          </a:p>
        </p:txBody>
      </p:sp>
      <p:cxnSp>
        <p:nvCxnSpPr>
          <p:cNvPr id="8" name="Straight Arrow Connector 7">
            <a:extLst>
              <a:ext uri="{FF2B5EF4-FFF2-40B4-BE49-F238E27FC236}">
                <a16:creationId xmlns:a16="http://schemas.microsoft.com/office/drawing/2014/main" id="{2EB1DECA-0363-34BF-22E2-854192D55672}"/>
              </a:ext>
            </a:extLst>
          </p:cNvPr>
          <p:cNvCxnSpPr>
            <a:cxnSpLocks/>
          </p:cNvCxnSpPr>
          <p:nvPr/>
        </p:nvCxnSpPr>
        <p:spPr>
          <a:xfrm flipV="1">
            <a:off x="5762752" y="2930144"/>
            <a:ext cx="991616" cy="1666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857B43F-A802-6897-191F-E8B9ED43DDF2}"/>
              </a:ext>
            </a:extLst>
          </p:cNvPr>
          <p:cNvSpPr txBox="1"/>
          <p:nvPr/>
        </p:nvSpPr>
        <p:spPr>
          <a:xfrm>
            <a:off x="2570480" y="4633492"/>
            <a:ext cx="6384544" cy="923330"/>
          </a:xfrm>
          <a:prstGeom prst="rect">
            <a:avLst/>
          </a:prstGeom>
          <a:noFill/>
        </p:spPr>
        <p:txBody>
          <a:bodyPr wrap="square" rtlCol="0">
            <a:spAutoFit/>
          </a:bodyPr>
          <a:lstStyle/>
          <a:p>
            <a:pPr marL="285750" indent="-285750">
              <a:buFont typeface="Arial" panose="020B0604020202020204" pitchFamily="34" charset="0"/>
              <a:buChar char="•"/>
            </a:pPr>
            <a:r>
              <a:rPr lang="en-US" dirty="0"/>
              <a:t>Orange bar will want to expand. However, it is prevented from expansion due to the Boundary Condition. Therefore, there will need to be a compressive force internal to the bar</a:t>
            </a:r>
          </a:p>
        </p:txBody>
      </p:sp>
      <p:cxnSp>
        <p:nvCxnSpPr>
          <p:cNvPr id="11" name="Straight Arrow Connector 10">
            <a:extLst>
              <a:ext uri="{FF2B5EF4-FFF2-40B4-BE49-F238E27FC236}">
                <a16:creationId xmlns:a16="http://schemas.microsoft.com/office/drawing/2014/main" id="{8FC8EA8A-F0A5-2A24-133B-2269972AB664}"/>
              </a:ext>
            </a:extLst>
          </p:cNvPr>
          <p:cNvCxnSpPr>
            <a:cxnSpLocks/>
          </p:cNvCxnSpPr>
          <p:nvPr/>
        </p:nvCxnSpPr>
        <p:spPr>
          <a:xfrm>
            <a:off x="7097776" y="2798068"/>
            <a:ext cx="1461008" cy="0"/>
          </a:xfrm>
          <a:prstGeom prst="straightConnector1">
            <a:avLst/>
          </a:prstGeom>
          <a:ln w="4762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79F9F45-457D-34B9-B084-CD1F88F5AD30}"/>
              </a:ext>
            </a:extLst>
          </p:cNvPr>
          <p:cNvCxnSpPr>
            <a:cxnSpLocks/>
          </p:cNvCxnSpPr>
          <p:nvPr/>
        </p:nvCxnSpPr>
        <p:spPr>
          <a:xfrm flipH="1">
            <a:off x="2288349" y="2798072"/>
            <a:ext cx="1101344" cy="0"/>
          </a:xfrm>
          <a:prstGeom prst="straightConnector1">
            <a:avLst/>
          </a:prstGeom>
          <a:ln w="4762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09A6307-1432-63D6-4B2F-911C274775F9}"/>
              </a:ext>
            </a:extLst>
          </p:cNvPr>
          <p:cNvCxnSpPr>
            <a:cxnSpLocks/>
          </p:cNvCxnSpPr>
          <p:nvPr/>
        </p:nvCxnSpPr>
        <p:spPr>
          <a:xfrm>
            <a:off x="3424237" y="2798068"/>
            <a:ext cx="1062419" cy="0"/>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81C9D4F-5711-3127-3EA7-777941B22978}"/>
              </a:ext>
            </a:extLst>
          </p:cNvPr>
          <p:cNvCxnSpPr>
            <a:cxnSpLocks/>
          </p:cNvCxnSpPr>
          <p:nvPr/>
        </p:nvCxnSpPr>
        <p:spPr>
          <a:xfrm flipH="1">
            <a:off x="6181344" y="2798068"/>
            <a:ext cx="873884" cy="0"/>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642759A-EF83-CB9F-738C-C37CC7AC1371}"/>
              </a:ext>
            </a:extLst>
          </p:cNvPr>
          <p:cNvCxnSpPr/>
          <p:nvPr/>
        </p:nvCxnSpPr>
        <p:spPr>
          <a:xfrm flipH="1">
            <a:off x="3389693" y="1735328"/>
            <a:ext cx="540195" cy="9509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486BB28-93A1-ED1B-5786-423C650AC0CA}"/>
              </a:ext>
            </a:extLst>
          </p:cNvPr>
          <p:cNvCxnSpPr>
            <a:cxnSpLocks/>
          </p:cNvCxnSpPr>
          <p:nvPr/>
        </p:nvCxnSpPr>
        <p:spPr>
          <a:xfrm>
            <a:off x="6368288" y="1633039"/>
            <a:ext cx="729488" cy="9909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3039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B5988-E255-8121-30E6-E55798168D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413B2-28E0-A8B5-2228-DC3E55023462}"/>
              </a:ext>
            </a:extLst>
          </p:cNvPr>
          <p:cNvSpPr>
            <a:spLocks noGrp="1"/>
          </p:cNvSpPr>
          <p:nvPr>
            <p:ph type="title"/>
          </p:nvPr>
        </p:nvSpPr>
        <p:spPr>
          <a:xfrm>
            <a:off x="131189" y="-90921"/>
            <a:ext cx="11746583" cy="1325563"/>
          </a:xfrm>
        </p:spPr>
        <p:txBody>
          <a:bodyPr>
            <a:noAutofit/>
          </a:bodyPr>
          <a:lstStyle/>
          <a:p>
            <a:r>
              <a:rPr lang="en-US" sz="3200" b="1" dirty="0"/>
              <a:t>Determine Bar Forces with Compliant Springs at the Ends of the Bar</a:t>
            </a:r>
            <a:br>
              <a:rPr lang="en-US" sz="3200" b="1" dirty="0"/>
            </a:br>
            <a:r>
              <a:rPr lang="en-US" sz="3200" b="1" dirty="0"/>
              <a:t>Springs in Series</a:t>
            </a:r>
          </a:p>
        </p:txBody>
      </p:sp>
      <p:sp>
        <p:nvSpPr>
          <p:cNvPr id="3" name="Content Placeholder 2">
            <a:extLst>
              <a:ext uri="{FF2B5EF4-FFF2-40B4-BE49-F238E27FC236}">
                <a16:creationId xmlns:a16="http://schemas.microsoft.com/office/drawing/2014/main" id="{7ED3C2E4-53A8-EF8F-17CB-4BC76F87DF2F}"/>
              </a:ext>
            </a:extLst>
          </p:cNvPr>
          <p:cNvSpPr>
            <a:spLocks noGrp="1"/>
          </p:cNvSpPr>
          <p:nvPr>
            <p:ph idx="1"/>
          </p:nvPr>
        </p:nvSpPr>
        <p:spPr>
          <a:xfrm>
            <a:off x="314228" y="1234373"/>
            <a:ext cx="11501485" cy="5071890"/>
          </a:xfrm>
        </p:spPr>
        <p:txBody>
          <a:bodyPr>
            <a:normAutofit fontScale="85000" lnSpcReduction="20000"/>
          </a:bodyPr>
          <a:lstStyle/>
          <a:p>
            <a:pPr>
              <a:buNone/>
            </a:pPr>
            <a:r>
              <a:rPr lang="en-US" dirty="0">
                <a:effectLst/>
              </a:rPr>
              <a:t>For springs in series, the equivalent spring constant (</a:t>
            </a:r>
            <a:r>
              <a:rPr lang="en-US" dirty="0" err="1">
                <a:effectLst/>
              </a:rPr>
              <a:t>k_eq</a:t>
            </a:r>
            <a:r>
              <a:rPr lang="en-US" dirty="0">
                <a:effectLst/>
              </a:rPr>
              <a:t>) can be calculated using the following equation:</a:t>
            </a:r>
          </a:p>
          <a:p>
            <a:pPr>
              <a:buNone/>
            </a:pPr>
            <a:r>
              <a:rPr lang="en-US" dirty="0">
                <a:effectLst/>
              </a:rPr>
              <a:t>1/</a:t>
            </a:r>
            <a:r>
              <a:rPr lang="en-US" dirty="0" err="1">
                <a:effectLst/>
              </a:rPr>
              <a:t>k_eq</a:t>
            </a:r>
            <a:r>
              <a:rPr lang="en-US" dirty="0">
                <a:effectLst/>
              </a:rPr>
              <a:t> = 1/k₁ + 1/k₂ + 1/k₃ + ... + 1/kₙ</a:t>
            </a:r>
          </a:p>
          <a:p>
            <a:pPr>
              <a:buNone/>
            </a:pPr>
            <a:r>
              <a:rPr lang="en-US" dirty="0">
                <a:effectLst/>
              </a:rPr>
              <a:t>Where:</a:t>
            </a:r>
          </a:p>
          <a:p>
            <a:pPr>
              <a:buFont typeface="Arial" panose="020B0604020202020204" pitchFamily="34" charset="0"/>
              <a:buChar char="•"/>
            </a:pPr>
            <a:r>
              <a:rPr lang="en-US" dirty="0" err="1"/>
              <a:t>k_eq</a:t>
            </a:r>
            <a:r>
              <a:rPr lang="en-US" dirty="0"/>
              <a:t> is the equivalent spring constant for the series combination</a:t>
            </a:r>
          </a:p>
          <a:p>
            <a:pPr>
              <a:buFont typeface="Arial" panose="020B0604020202020204" pitchFamily="34" charset="0"/>
              <a:buChar char="•"/>
            </a:pPr>
            <a:r>
              <a:rPr lang="en-US" dirty="0"/>
              <a:t>k₁, k₂, k₃, ..., kₙ are the spring constants of the individual springs</a:t>
            </a:r>
          </a:p>
          <a:p>
            <a:pPr>
              <a:buFont typeface="Arial" panose="020B0604020202020204" pitchFamily="34" charset="0"/>
              <a:buChar char="•"/>
            </a:pPr>
            <a:r>
              <a:rPr lang="en-US" dirty="0"/>
              <a:t>n is the number of springs connected in series</a:t>
            </a:r>
          </a:p>
          <a:p>
            <a:r>
              <a:rPr lang="en-US" dirty="0">
                <a:effectLst/>
              </a:rPr>
              <a:t>This equation comes from the fact that in a series configuration, the total displacement (stretch or compression) of the system is the sum of the displacements of each individual spring, while the force applied is the same across all springs.</a:t>
            </a:r>
          </a:p>
          <a:p>
            <a:pPr>
              <a:buNone/>
            </a:pPr>
            <a:r>
              <a:rPr lang="en-US" b="1" dirty="0"/>
              <a:t>Example:</a:t>
            </a:r>
          </a:p>
          <a:p>
            <a:r>
              <a:rPr lang="en-US" dirty="0">
                <a:effectLst/>
              </a:rPr>
              <a:t>If you have two springs in series with constants k₁ = 10 N/m and k₂ = 20 N/m:</a:t>
            </a:r>
            <a:br>
              <a:rPr lang="en-US" dirty="0">
                <a:effectLst/>
              </a:rPr>
            </a:br>
            <a:r>
              <a:rPr lang="en-US" dirty="0">
                <a:effectLst/>
              </a:rPr>
              <a:t>1/</a:t>
            </a:r>
            <a:r>
              <a:rPr lang="en-US" dirty="0" err="1">
                <a:effectLst/>
              </a:rPr>
              <a:t>k_eq</a:t>
            </a:r>
            <a:r>
              <a:rPr lang="en-US" dirty="0">
                <a:effectLst/>
              </a:rPr>
              <a:t> = 1/10 + 1/20</a:t>
            </a:r>
            <a:br>
              <a:rPr lang="en-US" dirty="0">
                <a:effectLst/>
              </a:rPr>
            </a:br>
            <a:r>
              <a:rPr lang="en-US" dirty="0">
                <a:effectLst/>
              </a:rPr>
              <a:t>1/</a:t>
            </a:r>
            <a:r>
              <a:rPr lang="en-US" dirty="0" err="1">
                <a:effectLst/>
              </a:rPr>
              <a:t>k_eq</a:t>
            </a:r>
            <a:r>
              <a:rPr lang="en-US" dirty="0">
                <a:effectLst/>
              </a:rPr>
              <a:t> = 0.1 + 0.05 = 0.15</a:t>
            </a:r>
            <a:br>
              <a:rPr lang="en-US" dirty="0">
                <a:effectLst/>
              </a:rPr>
            </a:br>
            <a:r>
              <a:rPr lang="en-US" dirty="0" err="1">
                <a:effectLst/>
              </a:rPr>
              <a:t>k_eq</a:t>
            </a:r>
            <a:r>
              <a:rPr lang="en-US" dirty="0">
                <a:effectLst/>
              </a:rPr>
              <a:t> = 1 / 0.15 ≈ 6.67 N/m</a:t>
            </a:r>
          </a:p>
          <a:p>
            <a:endParaRPr lang="en-US" dirty="0">
              <a:effectLst/>
            </a:endParaRPr>
          </a:p>
          <a:p>
            <a:endParaRPr lang="en-US" dirty="0"/>
          </a:p>
        </p:txBody>
      </p:sp>
    </p:spTree>
    <p:extLst>
      <p:ext uri="{BB962C8B-B14F-4D97-AF65-F5344CB8AC3E}">
        <p14:creationId xmlns:p14="http://schemas.microsoft.com/office/powerpoint/2010/main" val="3480425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876BB-9764-53D0-1E81-3E410397F3F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2EA0648-0998-8DBC-E2C8-ED42BBBE38BA}"/>
              </a:ext>
            </a:extLst>
          </p:cNvPr>
          <p:cNvPicPr>
            <a:picLocks noChangeAspect="1"/>
          </p:cNvPicPr>
          <p:nvPr/>
        </p:nvPicPr>
        <p:blipFill>
          <a:blip r:embed="rId2"/>
          <a:stretch>
            <a:fillRect/>
          </a:stretch>
        </p:blipFill>
        <p:spPr>
          <a:xfrm>
            <a:off x="7173797" y="3705773"/>
            <a:ext cx="5168960" cy="2916867"/>
          </a:xfrm>
          <a:prstGeom prst="rect">
            <a:avLst/>
          </a:prstGeom>
        </p:spPr>
      </p:pic>
      <p:sp>
        <p:nvSpPr>
          <p:cNvPr id="2" name="Title 1">
            <a:extLst>
              <a:ext uri="{FF2B5EF4-FFF2-40B4-BE49-F238E27FC236}">
                <a16:creationId xmlns:a16="http://schemas.microsoft.com/office/drawing/2014/main" id="{F689A63E-B73C-9B66-7EA4-2C65F05FD0C4}"/>
              </a:ext>
            </a:extLst>
          </p:cNvPr>
          <p:cNvSpPr>
            <a:spLocks noGrp="1"/>
          </p:cNvSpPr>
          <p:nvPr>
            <p:ph type="title"/>
          </p:nvPr>
        </p:nvSpPr>
        <p:spPr>
          <a:xfrm>
            <a:off x="562073" y="74444"/>
            <a:ext cx="11067854" cy="1325563"/>
          </a:xfrm>
        </p:spPr>
        <p:txBody>
          <a:bodyPr/>
          <a:lstStyle/>
          <a:p>
            <a:r>
              <a:rPr lang="en-US" b="1" dirty="0"/>
              <a:t>Force in Bar when Applying Compliant Springs at the Ends of the Bar due to Thermal Loading</a:t>
            </a:r>
          </a:p>
        </p:txBody>
      </p:sp>
      <p:pic>
        <p:nvPicPr>
          <p:cNvPr id="5" name="Content Placeholder 4">
            <a:extLst>
              <a:ext uri="{FF2B5EF4-FFF2-40B4-BE49-F238E27FC236}">
                <a16:creationId xmlns:a16="http://schemas.microsoft.com/office/drawing/2014/main" id="{B3924900-6001-C6F8-46E9-501AB97F1C04}"/>
              </a:ext>
            </a:extLst>
          </p:cNvPr>
          <p:cNvPicPr>
            <a:picLocks noGrp="1" noChangeAspect="1"/>
          </p:cNvPicPr>
          <p:nvPr>
            <p:ph idx="1"/>
          </p:nvPr>
        </p:nvPicPr>
        <p:blipFill>
          <a:blip r:embed="rId3"/>
          <a:stretch>
            <a:fillRect/>
          </a:stretch>
        </p:blipFill>
        <p:spPr>
          <a:xfrm>
            <a:off x="725078" y="1353647"/>
            <a:ext cx="10515600" cy="2352126"/>
          </a:xfrm>
        </p:spPr>
      </p:pic>
      <p:sp>
        <p:nvSpPr>
          <p:cNvPr id="6" name="TextBox 5">
            <a:extLst>
              <a:ext uri="{FF2B5EF4-FFF2-40B4-BE49-F238E27FC236}">
                <a16:creationId xmlns:a16="http://schemas.microsoft.com/office/drawing/2014/main" id="{104EA8A1-2C44-7986-0CD2-BE319A9E8C1D}"/>
              </a:ext>
            </a:extLst>
          </p:cNvPr>
          <p:cNvSpPr txBox="1"/>
          <p:nvPr/>
        </p:nvSpPr>
        <p:spPr>
          <a:xfrm>
            <a:off x="0" y="3760318"/>
            <a:ext cx="7051249" cy="2862322"/>
          </a:xfrm>
          <a:prstGeom prst="rect">
            <a:avLst/>
          </a:prstGeom>
          <a:noFill/>
        </p:spPr>
        <p:txBody>
          <a:bodyPr wrap="square" rtlCol="0">
            <a:spAutoFit/>
          </a:bodyPr>
          <a:lstStyle/>
          <a:p>
            <a:r>
              <a:rPr lang="en-US" dirty="0"/>
              <a:t>Summary:</a:t>
            </a:r>
          </a:p>
          <a:p>
            <a:pPr marL="285750" indent="-285750">
              <a:buFont typeface="Arial" panose="020B0604020202020204" pitchFamily="34" charset="0"/>
              <a:buChar char="•"/>
            </a:pPr>
            <a:r>
              <a:rPr lang="en-US" dirty="0"/>
              <a:t>An idealized “fixed-fixed” boundary condition leads to high development of bar forces (-9570 LBS).</a:t>
            </a:r>
          </a:p>
          <a:p>
            <a:pPr marL="742950" lvl="1" indent="-285750">
              <a:buFont typeface="Arial" panose="020B0604020202020204" pitchFamily="34" charset="0"/>
              <a:buChar char="•"/>
            </a:pPr>
            <a:r>
              <a:rPr lang="en-US" dirty="0"/>
              <a:t>In the real-world, this is </a:t>
            </a:r>
            <a:r>
              <a:rPr lang="en-US" b="1" dirty="0"/>
              <a:t>not</a:t>
            </a:r>
            <a:r>
              <a:rPr lang="en-US" dirty="0"/>
              <a:t> realistic and an overly conservative assumption</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reality – for example, for an actuator with structural components attached to each of the sides of the actuator, the load development in the actuator will be closer to a bar with springs modeled at the two ends of the bar, as shown in the second example. </a:t>
            </a:r>
          </a:p>
        </p:txBody>
      </p:sp>
    </p:spTree>
    <p:extLst>
      <p:ext uri="{BB962C8B-B14F-4D97-AF65-F5344CB8AC3E}">
        <p14:creationId xmlns:p14="http://schemas.microsoft.com/office/powerpoint/2010/main" val="2444049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632</Words>
  <Application>Microsoft Office PowerPoint</Application>
  <PresentationFormat>Widescreen</PresentationFormat>
  <Paragraphs>50</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Thermal Expansion of a Bar Case Study</vt:lpstr>
      <vt:lpstr>Introduction</vt:lpstr>
      <vt:lpstr>Equations to Determine Internal Force within the Bar (Fixed-Fixed BC)</vt:lpstr>
      <vt:lpstr>Illustration</vt:lpstr>
      <vt:lpstr>Determine Bar Forces with Compliant Springs at the Ends of the Bar Springs in Series</vt:lpstr>
      <vt:lpstr>Force in Bar when Applying Compliant Springs at the Ends of the Bar due to Thermal Loading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 Lee</dc:creator>
  <cp:lastModifiedBy>Scott Lee</cp:lastModifiedBy>
  <cp:revision>18</cp:revision>
  <dcterms:created xsi:type="dcterms:W3CDTF">2025-03-11T11:37:16Z</dcterms:created>
  <dcterms:modified xsi:type="dcterms:W3CDTF">2025-03-12T04:35:56Z</dcterms:modified>
</cp:coreProperties>
</file>